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453" r:id="rId3"/>
    <p:sldId id="486" r:id="rId4"/>
    <p:sldId id="493" r:id="rId5"/>
    <p:sldId id="266" r:id="rId6"/>
    <p:sldId id="454" r:id="rId7"/>
    <p:sldId id="455" r:id="rId8"/>
    <p:sldId id="462" r:id="rId9"/>
    <p:sldId id="463" r:id="rId10"/>
    <p:sldId id="456" r:id="rId11"/>
    <p:sldId id="466" r:id="rId12"/>
    <p:sldId id="457" r:id="rId13"/>
    <p:sldId id="459" r:id="rId14"/>
    <p:sldId id="464" r:id="rId15"/>
    <p:sldId id="460" r:id="rId16"/>
    <p:sldId id="461" r:id="rId17"/>
    <p:sldId id="485" r:id="rId18"/>
    <p:sldId id="263" r:id="rId19"/>
    <p:sldId id="265" r:id="rId20"/>
    <p:sldId id="488" r:id="rId21"/>
    <p:sldId id="487" r:id="rId22"/>
    <p:sldId id="482" r:id="rId23"/>
    <p:sldId id="467" r:id="rId24"/>
    <p:sldId id="489" r:id="rId25"/>
    <p:sldId id="484" r:id="rId26"/>
    <p:sldId id="468" r:id="rId27"/>
    <p:sldId id="469" r:id="rId28"/>
    <p:sldId id="490" r:id="rId29"/>
    <p:sldId id="470" r:id="rId30"/>
    <p:sldId id="471" r:id="rId31"/>
    <p:sldId id="465" r:id="rId32"/>
    <p:sldId id="494" r:id="rId33"/>
    <p:sldId id="472" r:id="rId34"/>
    <p:sldId id="473" r:id="rId35"/>
    <p:sldId id="474" r:id="rId36"/>
    <p:sldId id="476" r:id="rId37"/>
    <p:sldId id="475" r:id="rId38"/>
    <p:sldId id="477" r:id="rId39"/>
    <p:sldId id="478" r:id="rId40"/>
    <p:sldId id="483" r:id="rId41"/>
    <p:sldId id="479" r:id="rId42"/>
    <p:sldId id="480" r:id="rId43"/>
    <p:sldId id="481" r:id="rId44"/>
    <p:sldId id="492" r:id="rId45"/>
    <p:sldId id="495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6" autoAdjust="0"/>
    <p:restoredTop sz="83355"/>
  </p:normalViewPr>
  <p:slideViewPr>
    <p:cSldViewPr>
      <p:cViewPr varScale="1">
        <p:scale>
          <a:sx n="108" d="100"/>
          <a:sy n="108" d="100"/>
        </p:scale>
        <p:origin x="65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linear-regression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59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each response as you would a results statement in a journal publication.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3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06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meanGR</a:t>
            </a:r>
            <a:r>
              <a:rPr lang="en-US" dirty="0"/>
              <a:t> is a new variable you are creating to summarize data using the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5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All about minimizing residuals.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In statistics, the term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  <a:t>y hat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(written as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  <a:t>ŷ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) refers to the estimated value of a response variable in a</a:t>
            </a:r>
            <a:r>
              <a:rPr lang="en-US" sz="1600" b="0" i="0" u="none" dirty="0">
                <a:solidFill>
                  <a:srgbClr val="000000"/>
                </a:solidFill>
                <a:effectLst/>
                <a:latin typeface="Helvetica" pitchFamily="2" charset="0"/>
              </a:rPr>
              <a:t> </a:t>
            </a:r>
            <a:r>
              <a:rPr lang="en-US" sz="1600" b="0" i="0" u="none" strike="noStrike" dirty="0">
                <a:solidFill>
                  <a:srgbClr val="9B59B6"/>
                </a:solidFill>
                <a:effectLst/>
                <a:latin typeface="Helvetica" pitchFamily="2" charset="0"/>
                <a:hlinkClick r:id="rId3"/>
              </a:rPr>
              <a:t>linear regression model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2807F-133A-BDC3-B101-2CCC98E17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7823B-53C0-AD56-7202-3F96CAF27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C4F72-7D5A-39EC-16D0-44D62EBC3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digitalfirst.bfwpub.com</a:t>
            </a:r>
            <a:r>
              <a:rPr lang="en-US" dirty="0"/>
              <a:t>/</a:t>
            </a:r>
            <a:r>
              <a:rPr lang="en-US" dirty="0" err="1"/>
              <a:t>stats_applet</a:t>
            </a:r>
            <a:r>
              <a:rPr lang="en-US" dirty="0"/>
              <a:t>/stats_applet_1_anova.html</a:t>
            </a:r>
          </a:p>
          <a:p>
            <a:endParaRPr lang="en-US" dirty="0"/>
          </a:p>
          <a:p>
            <a:r>
              <a:rPr lang="en-US" dirty="0"/>
              <a:t>Recall our discussions of effect size, sample size, and variation. This widget allows you to model each input separately.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8AF30-635C-5162-0639-C25201C00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58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48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4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ijqfllOq6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first.bfwpub.com/stats_applet/stats_applet_1_anova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etosa.io/ev/ordinary-least-squares-regress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Chapter 5</a:t>
            </a:r>
            <a:br>
              <a:rPr lang="en-US" dirty="0"/>
            </a:br>
            <a:r>
              <a:rPr lang="en-US" dirty="0"/>
              <a:t>Linear Models</a:t>
            </a:r>
            <a:r>
              <a:rPr lang="en-US"/>
              <a:t>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</a:t>
            </a:r>
            <a:r>
              <a:rPr lang="en-US" sz="2400" i="1" dirty="0"/>
              <a:t>Fit a linear model, where we hypothesize that plant growth rate </a:t>
            </a:r>
            <a:r>
              <a:rPr lang="en-US" sz="2400" i="1" dirty="0">
                <a:solidFill>
                  <a:srgbClr val="0432FF"/>
                </a:solidFill>
              </a:rPr>
              <a:t>is a function of </a:t>
            </a:r>
            <a:r>
              <a:rPr lang="en-US" sz="2400" i="1" dirty="0"/>
              <a:t>soil moisture content, using the variables from the </a:t>
            </a:r>
            <a:r>
              <a:rPr lang="en-US" sz="2400" i="1" dirty="0" err="1"/>
              <a:t>plant_gr</a:t>
            </a:r>
            <a:r>
              <a:rPr lang="en-US" sz="2400" i="1" dirty="0"/>
              <a:t> data frame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860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 dirty="0"/>
              <a:t>)   #produces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</a:t>
            </a:r>
            <a:r>
              <a:rPr lang="en-US" sz="2400" dirty="0">
                <a:solidFill>
                  <a:srgbClr val="0432FF"/>
                </a:solidFill>
              </a:rPr>
              <a:t>overall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3671-824E-E146-A123-40087AEB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856356"/>
            <a:ext cx="6273800" cy="46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/>
              <a:t>) </a:t>
            </a:r>
            <a:r>
              <a:rPr lang="en-US" sz="2400" dirty="0"/>
              <a:t>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95-9AE0-104E-8DCC-43EBD228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Using Coefficients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6AA-2DB0-EE43-95E6-C106BE37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305800" cy="6019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we have an equation for a line of best fit (from the coefficients table), how would we </a:t>
            </a:r>
            <a:r>
              <a:rPr lang="en-US" dirty="0">
                <a:solidFill>
                  <a:srgbClr val="0432FF"/>
                </a:solidFill>
              </a:rPr>
              <a:t>use the equation to predict new values of 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#new value of </a:t>
            </a:r>
            <a:r>
              <a:rPr lang="en-US" dirty="0" err="1"/>
              <a:t>soil.moisture.content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new_point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data.frame</a:t>
            </a:r>
            <a:r>
              <a:rPr lang="en-US" dirty="0"/>
              <a:t>(</a:t>
            </a:r>
            <a:r>
              <a:rPr lang="en-US" dirty="0" err="1"/>
              <a:t>soil.moisture.content</a:t>
            </a:r>
            <a:r>
              <a:rPr lang="en-US" dirty="0"/>
              <a:t>=c(1.75))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new_point</a:t>
            </a:r>
            <a:r>
              <a:rPr lang="en-US" dirty="0"/>
              <a:t>      #just checking</a:t>
            </a:r>
          </a:p>
          <a:p>
            <a:pPr marL="0" indent="0">
              <a:buNone/>
            </a:pPr>
            <a:r>
              <a:rPr lang="en-US" dirty="0"/>
              <a:t>#1.75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/>
              <a:t>new_point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#41.66015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BF202-8282-8C48-8ECC-C4C2CB42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886200"/>
            <a:ext cx="2895600" cy="289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F779B-BBB2-D540-9632-5CC925862FEA}"/>
              </a:ext>
            </a:extLst>
          </p:cNvPr>
          <p:cNvCxnSpPr/>
          <p:nvPr/>
        </p:nvCxnSpPr>
        <p:spPr>
          <a:xfrm>
            <a:off x="5867400" y="3048000"/>
            <a:ext cx="1066800" cy="3048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8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positive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5242E-D62B-BB9C-8AB5-83EDAC0626E6}"/>
              </a:ext>
            </a:extLst>
          </p:cNvPr>
          <p:cNvSpPr txBox="1"/>
          <p:nvPr/>
        </p:nvSpPr>
        <p:spPr>
          <a:xfrm>
            <a:off x="381000" y="6172200"/>
            <a:ext cx="1075074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r>
              <a:rPr lang="en-US" sz="2400" dirty="0"/>
              <a:t>These models share a common framework for estimation (</a:t>
            </a:r>
            <a:r>
              <a:rPr lang="en-US" sz="2400" dirty="0">
                <a:solidFill>
                  <a:srgbClr val="00B050"/>
                </a:solidFill>
              </a:rPr>
              <a:t>least squares</a:t>
            </a:r>
            <a:r>
              <a:rPr lang="en-US" sz="2400" dirty="0"/>
              <a:t>) and a common set of assumptions, centered around the idea of normally distributed residuals.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954D-F90E-7543-9B28-92CC6E70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Not all Correlations are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83F57-E3EA-EB46-9C51-AB11A4C5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93991"/>
            <a:ext cx="82296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http://</a:t>
            </a:r>
            <a:r>
              <a:rPr lang="en-US" sz="2400" dirty="0" err="1"/>
              <a:t>www.tylervigen.com</a:t>
            </a:r>
            <a:r>
              <a:rPr lang="en-US" sz="2400" dirty="0"/>
              <a:t>/spurious-correlations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C3169-E8C4-EC4B-8CB8-FD1ABFFB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7238"/>
            <a:ext cx="6158107" cy="2427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E1569-4311-A84C-A483-482E5D6C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14800"/>
            <a:ext cx="6378499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96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1E04-82BB-AB4B-B7FE-F920588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Regression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F279-DC76-8F44-A701-107CAACC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39762"/>
            <a:ext cx="8229600" cy="614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1. Using </a:t>
            </a:r>
            <a:r>
              <a:rPr lang="en-US" sz="2400" i="1" dirty="0">
                <a:solidFill>
                  <a:srgbClr val="0432FF"/>
                </a:solidFill>
              </a:rPr>
              <a:t>iris</a:t>
            </a:r>
            <a:r>
              <a:rPr lang="en-US" sz="2400" dirty="0"/>
              <a:t> data (built-in to R):</a:t>
            </a:r>
          </a:p>
          <a:p>
            <a:pPr marL="0" indent="0">
              <a:buNone/>
            </a:pPr>
            <a:r>
              <a:rPr lang="en-US" sz="2400" dirty="0"/>
              <a:t>	-petal length to predict petal width (all species combined)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Using </a:t>
            </a:r>
            <a:r>
              <a:rPr lang="en-US" sz="2400" i="1" dirty="0">
                <a:solidFill>
                  <a:srgbClr val="0432FF"/>
                </a:solidFill>
              </a:rPr>
              <a:t>penguins</a:t>
            </a:r>
            <a:r>
              <a:rPr lang="en-US" sz="2400" dirty="0"/>
              <a:t> dataset from </a:t>
            </a:r>
            <a:r>
              <a:rPr lang="en-US" sz="2400" i="1" dirty="0" err="1"/>
              <a:t>palmerpenguins</a:t>
            </a:r>
            <a:r>
              <a:rPr lang="en-US" sz="2400" dirty="0"/>
              <a:t> package:</a:t>
            </a:r>
          </a:p>
          <a:p>
            <a:pPr marL="0" indent="0">
              <a:buNone/>
            </a:pPr>
            <a:r>
              <a:rPr lang="en-US" sz="2400" dirty="0"/>
              <a:t>	-flipper length to predict bill length (all species combined)</a:t>
            </a:r>
          </a:p>
          <a:p>
            <a:pPr marL="0" indent="0">
              <a:buNone/>
            </a:pPr>
            <a:r>
              <a:rPr lang="en-US" sz="2400" dirty="0"/>
              <a:t>	-what is the predicted bill length for a penguin with a 200 	mm flipper length?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3. Using the </a:t>
            </a:r>
            <a:r>
              <a:rPr lang="en-US" sz="2400" i="1" dirty="0">
                <a:solidFill>
                  <a:srgbClr val="0432FF"/>
                </a:solidFill>
              </a:rPr>
              <a:t>state.x77 </a:t>
            </a:r>
            <a:r>
              <a:rPr lang="en-US" sz="2400" dirty="0" err="1"/>
              <a:t>dataframe</a:t>
            </a:r>
            <a:r>
              <a:rPr lang="en-US" sz="2400" dirty="0"/>
              <a:t> (built-in to R):</a:t>
            </a:r>
          </a:p>
          <a:p>
            <a:pPr marL="0" indent="0">
              <a:buNone/>
            </a:pPr>
            <a:r>
              <a:rPr lang="en-US" sz="2400" dirty="0"/>
              <a:t>	-create and interpret 2 regression analyses that describe 	</a:t>
            </a:r>
            <a:r>
              <a:rPr lang="en-US" sz="2400" u="sng" dirty="0"/>
              <a:t>meaningful</a:t>
            </a:r>
            <a:r>
              <a:rPr lang="en-US" sz="2400" dirty="0"/>
              <a:t> predictive relationships.</a:t>
            </a:r>
          </a:p>
          <a:p>
            <a:pPr marL="0" indent="0">
              <a:buNone/>
            </a:pPr>
            <a:r>
              <a:rPr lang="en-US" sz="2400" dirty="0"/>
              <a:t> 	-In each analysis, what is the predicted value of the response 	at the mean value of the predictor?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900" dirty="0"/>
              <a:t>Note: run this line of code before starting state.x77 analysis:</a:t>
            </a:r>
          </a:p>
          <a:p>
            <a:pPr marL="0" indent="0">
              <a:buNone/>
            </a:pPr>
            <a:r>
              <a:rPr lang="en-US" sz="1900" b="1" dirty="0"/>
              <a:t>state.x77&lt;- </a:t>
            </a:r>
            <a:r>
              <a:rPr lang="en-US" sz="1900" b="1" dirty="0" err="1"/>
              <a:t>data.frame</a:t>
            </a:r>
            <a:r>
              <a:rPr lang="en-US" sz="1900" b="1" dirty="0"/>
              <a:t>(state.x77)</a:t>
            </a:r>
          </a:p>
          <a:p>
            <a:pPr marL="0" indent="0">
              <a:buNone/>
            </a:pPr>
            <a:r>
              <a:rPr lang="en-US" sz="1900" b="1" dirty="0"/>
              <a:t>?state.x77   </a:t>
            </a:r>
            <a:r>
              <a:rPr lang="en-US" sz="1900" dirty="0"/>
              <a:t>#information describing variables</a:t>
            </a:r>
          </a:p>
          <a:p>
            <a:pPr marL="0" indent="0">
              <a:buNone/>
            </a:pPr>
            <a:r>
              <a:rPr lang="en-US" sz="1900" dirty="0"/>
              <a:t>(the raw data frame has spaces in column names; this fixes that)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</a:rPr>
              <a:t>Format each response as you would a results statement in a journal publication.</a:t>
            </a:r>
          </a:p>
        </p:txBody>
      </p:sp>
    </p:spTree>
    <p:extLst>
      <p:ext uri="{BB962C8B-B14F-4D97-AF65-F5344CB8AC3E}">
        <p14:creationId xmlns:p14="http://schemas.microsoft.com/office/powerpoint/2010/main" val="1985852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daphnia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Daphniagrowth.csv</a:t>
            </a:r>
            <a:r>
              <a:rPr lang="en-US" sz="2400" dirty="0"/>
              <a:t>”)</a:t>
            </a:r>
          </a:p>
          <a:p>
            <a:pPr marL="0" indent="0">
              <a:buNone/>
            </a:pPr>
            <a:r>
              <a:rPr lang="en-US" sz="2400" dirty="0" err="1"/>
              <a:t>daphnia$parasite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as.factor</a:t>
            </a:r>
            <a:r>
              <a:rPr lang="en-US" sz="2400" dirty="0"/>
              <a:t>(</a:t>
            </a:r>
            <a:r>
              <a:rPr lang="en-US" sz="2400" dirty="0" err="1"/>
              <a:t>daphnia$parasite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00B050"/>
                </a:solidFill>
              </a:rPr>
              <a:t>#forces factor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</a:t>
            </a:r>
            <a:r>
              <a:rPr lang="en-US" b="1" dirty="0"/>
              <a:t>&lt;</a:t>
            </a:r>
            <a:r>
              <a:rPr lang="en-US" b="1" dirty="0" err="1"/>
              <a:t>fct</a:t>
            </a:r>
            <a:r>
              <a:rPr lang="en-US" b="1" dirty="0"/>
              <a:t>&gt;</a:t>
            </a:r>
            <a:r>
              <a:rPr lang="en-US" dirty="0"/>
              <a:t> control, control, control, control, control, control, control, Met...</a:t>
            </a:r>
          </a:p>
          <a:p>
            <a:r>
              <a:rPr lang="en-US" dirty="0"/>
              <a:t>$ rep         </a:t>
            </a:r>
            <a:r>
              <a:rPr lang="en-US" b="1" dirty="0"/>
              <a:t>&lt;</a:t>
            </a:r>
            <a:r>
              <a:rPr lang="en-US" b="1" dirty="0" err="1"/>
              <a:t>int</a:t>
            </a:r>
            <a:r>
              <a:rPr lang="en-US" b="1" dirty="0"/>
              <a:t>&gt; </a:t>
            </a:r>
            <a:r>
              <a:rPr lang="en-US" dirty="0"/>
              <a:t>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</a:t>
            </a:r>
            <a:r>
              <a:rPr lang="en-US" b="1" dirty="0"/>
              <a:t>&lt;</a:t>
            </a:r>
            <a:r>
              <a:rPr lang="en-US" b="1" dirty="0" err="1"/>
              <a:t>dbl</a:t>
            </a:r>
            <a:r>
              <a:rPr lang="en-US" b="1" dirty="0"/>
              <a:t>&gt; </a:t>
            </a:r>
            <a:r>
              <a:rPr lang="en-US" dirty="0"/>
              <a:t>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23" y="88595"/>
            <a:ext cx="1217277" cy="1388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B2681-39CE-624C-A858-A53F686EFDCA}"/>
              </a:ext>
            </a:extLst>
          </p:cNvPr>
          <p:cNvSpPr txBox="1"/>
          <p:nvPr/>
        </p:nvSpPr>
        <p:spPr>
          <a:xfrm>
            <a:off x="1472317" y="5998449"/>
            <a:ext cx="622388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Remember that </a:t>
            </a:r>
            <a:r>
              <a:rPr lang="en-US" b="1" dirty="0"/>
              <a:t>$</a:t>
            </a:r>
            <a:r>
              <a:rPr lang="en-US" dirty="0"/>
              <a:t> refers to a column within a specific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51592E1-C4CF-454F-8AC0-4AEB2382805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393259" y="5943601"/>
            <a:ext cx="1079058" cy="239515"/>
          </a:xfrm>
          <a:prstGeom prst="bentConnector3">
            <a:avLst>
              <a:gd name="adj1" fmla="val 99724"/>
            </a:avLst>
          </a:prstGeom>
          <a:ln>
            <a:solidFill>
              <a:srgbClr val="0432F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2ED3-40A0-124F-A2D0-82B1E56C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19"/>
            <a:ext cx="8229600" cy="944562"/>
          </a:xfrm>
        </p:spPr>
        <p:txBody>
          <a:bodyPr/>
          <a:lstStyle/>
          <a:p>
            <a:r>
              <a:rPr lang="en-US" dirty="0"/>
              <a:t>Dig a little deeper…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41710-61B1-4A4B-A9BF-87FF25221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7081"/>
            <a:ext cx="8229600" cy="5606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Use </a:t>
            </a:r>
            <a:r>
              <a:rPr lang="en-US" sz="2000" i="1" dirty="0" err="1"/>
              <a:t>BaseR</a:t>
            </a:r>
            <a:r>
              <a:rPr lang="en-US" sz="2000" dirty="0"/>
              <a:t> notation to find out more about the </a:t>
            </a:r>
            <a:r>
              <a:rPr lang="en-US" sz="2000" dirty="0" err="1"/>
              <a:t>dataframe</a:t>
            </a:r>
            <a:r>
              <a:rPr lang="en-US" sz="2000" dirty="0"/>
              <a:t>. Commands below assume that the import sees ‘parasite’ variable as a factor. Three ways to do this:</a:t>
            </a:r>
          </a:p>
          <a:p>
            <a:pPr marL="0" indent="0">
              <a:buNone/>
            </a:pPr>
            <a:r>
              <a:rPr lang="en-US" sz="2000" dirty="0"/>
              <a:t>	-Manually change ‘parasite’ variable to be a factor (already did this),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-Click </a:t>
            </a:r>
            <a:r>
              <a:rPr lang="en-US" sz="2000" dirty="0">
                <a:solidFill>
                  <a:srgbClr val="0432FF"/>
                </a:solidFill>
              </a:rPr>
              <a:t>‘strings as factors’</a:t>
            </a:r>
            <a:r>
              <a:rPr lang="en-US" sz="2000" dirty="0"/>
              <a:t> box when importing dataset via dialog box,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</a:t>
            </a:r>
            <a:r>
              <a:rPr lang="en-US" sz="2000" dirty="0" err="1">
                <a:solidFill>
                  <a:srgbClr val="0432FF"/>
                </a:solidFill>
              </a:rPr>
              <a:t>stringsAsFactors</a:t>
            </a:r>
            <a:r>
              <a:rPr lang="en-US" sz="2000" dirty="0">
                <a:solidFill>
                  <a:srgbClr val="0432FF"/>
                </a:solidFill>
              </a:rPr>
              <a:t> = TRUE </a:t>
            </a:r>
            <a:r>
              <a:rPr lang="en-US" sz="2000" dirty="0"/>
              <a:t>as argument when importing programmatically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nlevels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4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"control"                   		"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"</a:t>
            </a:r>
          </a:p>
          <a:p>
            <a:pPr marL="0" indent="0">
              <a:buNone/>
            </a:pPr>
            <a:r>
              <a:rPr lang="en-US" sz="2000" dirty="0"/>
              <a:t>[3] "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"      	"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"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unique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control                   		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      		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       </a:t>
            </a:r>
          </a:p>
          <a:p>
            <a:pPr marL="0" indent="0">
              <a:buNone/>
            </a:pPr>
            <a:r>
              <a:rPr lang="en-US" sz="2000" dirty="0"/>
              <a:t>4 Levels: control 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 ... 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023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8517399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different parasite species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sumDat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4293275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247168" y="4627602"/>
            <a:ext cx="3846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have some context for how much each different parasite species influences the growth rate of </a:t>
            </a:r>
            <a:r>
              <a:rPr lang="en-US" sz="2000" i="1" dirty="0"/>
              <a:t>Daphnia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351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D7E5-137C-7048-BABB-FD26B228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Least Squares Estimation</a:t>
            </a:r>
            <a:r>
              <a:rPr lang="en-US" dirty="0"/>
              <a:t>: </a:t>
            </a:r>
            <a:r>
              <a:rPr lang="en-US" sz="3100" dirty="0"/>
              <a:t>Draw a line that minimizes residuals (squared-residuals)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6A7BA-3462-5343-B5F8-F2FE7B95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78" y="1905000"/>
            <a:ext cx="5134043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BBA2-5548-D74A-83DB-50D5F907AA31}"/>
              </a:ext>
            </a:extLst>
          </p:cNvPr>
          <p:cNvSpPr txBox="1"/>
          <p:nvPr/>
        </p:nvSpPr>
        <p:spPr>
          <a:xfrm>
            <a:off x="3657600" y="6019800"/>
            <a:ext cx="316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Predictor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D712-8200-3C4B-8255-402F6F750A11}"/>
              </a:ext>
            </a:extLst>
          </p:cNvPr>
          <p:cNvSpPr txBox="1"/>
          <p:nvPr/>
        </p:nvSpPr>
        <p:spPr>
          <a:xfrm rot="16200000">
            <a:off x="-253785" y="3209258"/>
            <a:ext cx="322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7080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 #test our model against null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AD72-1422-62A1-6B9B-B6E5C5793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03F0-F04B-08B5-AEB0-E41BEB2E4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A1D63-8A8B-FEF4-429B-0951532F5FD7}"/>
              </a:ext>
            </a:extLst>
          </p:cNvPr>
          <p:cNvSpPr txBox="1"/>
          <p:nvPr/>
        </p:nvSpPr>
        <p:spPr>
          <a:xfrm>
            <a:off x="37605" y="6216134"/>
            <a:ext cx="934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link to experiment </a:t>
            </a:r>
            <a:r>
              <a:rPr lang="en-US" dirty="0">
                <a:hlinkClick r:id="rId3"/>
              </a:rPr>
              <a:t>http://digitalfirst.bfwpub.com/stats_applet/stats_applet_1_anova.html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4245A1-2D44-50EC-9816-90FB3A84BB0D}"/>
              </a:ext>
            </a:extLst>
          </p:cNvPr>
          <p:cNvSpPr txBox="1">
            <a:spLocks/>
          </p:cNvSpPr>
          <p:nvPr/>
        </p:nvSpPr>
        <p:spPr>
          <a:xfrm>
            <a:off x="0" y="56388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B74CC9-48EE-6364-061D-4E16E9DDA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51832"/>
            <a:ext cx="6240016" cy="375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83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among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	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86A48-8C46-E647-AEA4-25B797356D60}"/>
              </a:ext>
            </a:extLst>
          </p:cNvPr>
          <p:cNvSpPr txBox="1"/>
          <p:nvPr/>
        </p:nvSpPr>
        <p:spPr>
          <a:xfrm>
            <a:off x="7714716" y="4191000"/>
            <a:ext cx="1381027" cy="1200329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group means</a:t>
            </a:r>
          </a:p>
          <a:p>
            <a:r>
              <a:rPr lang="en-US" dirty="0">
                <a:solidFill>
                  <a:srgbClr val="0432FF"/>
                </a:solidFill>
              </a:rPr>
              <a:t>differ from the ‘control’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619F7-E796-114B-866B-BFAB755440B9}"/>
              </a:ext>
            </a:extLst>
          </p:cNvPr>
          <p:cNvSpPr txBox="1"/>
          <p:nvPr/>
        </p:nvSpPr>
        <p:spPr>
          <a:xfrm>
            <a:off x="6396815" y="5829214"/>
            <a:ext cx="2518586" cy="92333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this model</a:t>
            </a:r>
          </a:p>
          <a:p>
            <a:r>
              <a:rPr lang="en-US" dirty="0">
                <a:solidFill>
                  <a:srgbClr val="0432FF"/>
                </a:solidFill>
              </a:rPr>
              <a:t>differs from the null model (overall).</a:t>
            </a: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However, we might want to distinguish among all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0432FF"/>
                    </a:solidFill>
                  </a:rPr>
                  <a:t>family-wise error rate</a:t>
                </a:r>
                <a:r>
                  <a:rPr lang="en-US" sz="2600" dirty="0"/>
                  <a:t>, and alpha=0.05 is then no longer the correct threshold for comparison. (alpha=0.05 is the 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(Type I Error) is 0.26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6" r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470" y="4953001"/>
            <a:ext cx="5813868" cy="18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0432FF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pairs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05A7D-2A9A-AC4E-C7B9-5E631348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Simulate OLS Estimation: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02600-9E82-E5CC-51D1-DC3DFEA5B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setosa.io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ev</a:t>
            </a:r>
            <a:r>
              <a:rPr lang="en-US" dirty="0">
                <a:hlinkClick r:id="rId2"/>
              </a:rPr>
              <a:t>/ordinary-least-squares-regression/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5881D-2931-610A-890A-E98EEE5D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057400"/>
            <a:ext cx="844333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83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>
                <a:solidFill>
                  <a:srgbClr val="C00000"/>
                </a:solidFill>
              </a:rPr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comparison (boxplot)</a:t>
            </a:r>
          </a:p>
          <a:p>
            <a:pPr lvl="1"/>
            <a:r>
              <a:rPr lang="en-US" dirty="0"/>
              <a:t>report overall effect</a:t>
            </a:r>
          </a:p>
          <a:p>
            <a:pPr lvl="1"/>
            <a:r>
              <a:rPr lang="en-US" dirty="0"/>
              <a:t>report pairwise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219868"/>
            <a:ext cx="3048896" cy="2028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4219868"/>
            <a:ext cx="4057064" cy="20285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3D2E-8471-EA4F-8271-EA0FAA63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for Omega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627E-2671-7044-8BE0-BA352149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5562600" cy="5105400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Bonus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bar chart</a:t>
            </a:r>
            <a:r>
              <a:rPr lang="en-US" dirty="0"/>
              <a:t> or </a:t>
            </a:r>
            <a:r>
              <a:rPr lang="en-US" dirty="0">
                <a:solidFill>
                  <a:srgbClr val="0432FF"/>
                </a:solidFill>
              </a:rPr>
              <a:t>point chart </a:t>
            </a:r>
            <a:r>
              <a:rPr lang="en-US" dirty="0"/>
              <a:t>with means +/- SE bars.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graph. We will talk about this more in the next chapter.</a:t>
            </a:r>
          </a:p>
          <a:p>
            <a:endParaRPr lang="en-US" dirty="0"/>
          </a:p>
          <a:p>
            <a:r>
              <a:rPr lang="en-US" dirty="0"/>
              <a:t>Review Beckerman et al. Section 3.7 for examples.</a:t>
            </a:r>
          </a:p>
          <a:p>
            <a:endParaRPr lang="en-US" dirty="0"/>
          </a:p>
          <a:p>
            <a:r>
              <a:rPr lang="en-US" dirty="0"/>
              <a:t>Look ahead to Beckerman et al. Section 6.2.8 for other examples.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19B4F-3C8D-5D4B-B162-64F02E2BC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1447800"/>
            <a:ext cx="310444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88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E785-1EF5-5A64-6D39-B391F7432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Practice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EE4CC-8901-9957-92EF-03672A352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three practice problems in the ‘practice’ folder of the </a:t>
            </a:r>
            <a:r>
              <a:rPr lang="en-US" dirty="0">
                <a:solidFill>
                  <a:srgbClr val="0432FF"/>
                </a:solidFill>
              </a:rPr>
              <a:t>5-Linear_Models repository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Click on </a:t>
            </a:r>
            <a:r>
              <a:rPr lang="en-US" dirty="0" err="1">
                <a:solidFill>
                  <a:srgbClr val="0432FF"/>
                </a:solidFill>
              </a:rPr>
              <a:t>ANOVA_practice.html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treams polluted by heavy metals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diet type influences on chick growth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concentration of </a:t>
            </a:r>
            <a:r>
              <a:rPr lang="en-US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Basildiol</a:t>
            </a:r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in three strains of Basil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3630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GLM: Comparing Regression Coefficients (</a:t>
            </a:r>
            <a:r>
              <a:rPr lang="el-GR" sz="3200" dirty="0"/>
              <a:t>β</a:t>
            </a:r>
            <a:r>
              <a:rPr lang="en-US" sz="3200" dirty="0"/>
              <a:t>etas)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600" imgH="215900" progId="Equation.3">
                  <p:embed/>
                </p:oleObj>
              </mc:Choice>
              <mc:Fallback>
                <p:oleObj name="Equation" r:id="rId4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500" imgH="215900" progId="Equation.3">
                  <p:embed/>
                </p:oleObj>
              </mc:Choice>
              <mc:Fallback>
                <p:oleObj name="Equation" r:id="rId6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3810000" y="3429000"/>
            <a:ext cx="48768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coding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(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sz="2400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)</a:t>
            </a:r>
            <a:r>
              <a:rPr lang="en-US" sz="2400" baseline="-25000" dirty="0">
                <a:latin typeface="Lucida Grande"/>
                <a:ea typeface="Lucida Grande"/>
                <a:cs typeface="Lucida Grande"/>
              </a:rPr>
              <a:t>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0432FF"/>
                </a:solidFill>
              </a:rPr>
              <a:t>Slope </a:t>
            </a:r>
            <a:r>
              <a:rPr lang="en-US" sz="2400" dirty="0"/>
              <a:t>(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sz="2400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)</a:t>
            </a:r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</a:t>
            </a:r>
            <a:r>
              <a:rPr lang="en-US" dirty="0">
                <a:solidFill>
                  <a:srgbClr val="0432FF"/>
                </a:solidFill>
              </a:rPr>
              <a:t>prediction</a:t>
            </a:r>
            <a:r>
              <a:rPr lang="en-US" dirty="0"/>
              <a:t>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10582</TotalTime>
  <Words>4551</Words>
  <Application>Microsoft Macintosh PowerPoint</Application>
  <PresentationFormat>On-screen Show (4:3)</PresentationFormat>
  <Paragraphs>522</Paragraphs>
  <Slides>45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Cambria Math</vt:lpstr>
      <vt:lpstr>Helvetica</vt:lpstr>
      <vt:lpstr>Helvetica Neue</vt:lpstr>
      <vt:lpstr>Lucida Grande</vt:lpstr>
      <vt:lpstr>Office Theme</vt:lpstr>
      <vt:lpstr>Equation</vt:lpstr>
      <vt:lpstr>Chapter 5 Linear Models: Regression</vt:lpstr>
      <vt:lpstr>Linear Models</vt:lpstr>
      <vt:lpstr>Least Squares Estimation: Draw a line that minimizes residuals (squared-residuals)</vt:lpstr>
      <vt:lpstr>Let's Simulate OLS Estimation: </vt:lpstr>
      <vt:lpstr>GLM: Comparing Regression Coefficients (βetas)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Using Coefficients for Prediction</vt:lpstr>
      <vt:lpstr>Another Example</vt:lpstr>
      <vt:lpstr>r2 = coefficient of determination</vt:lpstr>
      <vt:lpstr>Not all Correlations are Meaningful</vt:lpstr>
      <vt:lpstr>Regression Practice</vt:lpstr>
      <vt:lpstr>Chapter 5 Linear Models: ANOVA</vt:lpstr>
      <vt:lpstr>One-Way ANOVA</vt:lpstr>
      <vt:lpstr>Dig a little deeper…</vt:lpstr>
      <vt:lpstr>Daphnia Example</vt:lpstr>
      <vt:lpstr>First plot the data</vt:lpstr>
      <vt:lpstr>PowerPoint Presentation</vt:lpstr>
      <vt:lpstr>Calculating means with dplyr</vt:lpstr>
      <vt:lpstr>Construct Linear Model</vt:lpstr>
      <vt:lpstr>Evaluate the Linear Model</vt:lpstr>
      <vt:lpstr>Null Hypothesis in ANOVA: all the groups come from populations  with the same mean. 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  <vt:lpstr>Bar Chart for Omega Example</vt:lpstr>
      <vt:lpstr>More Practice Problems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681</cp:revision>
  <cp:lastPrinted>2018-11-19T21:23:19Z</cp:lastPrinted>
  <dcterms:created xsi:type="dcterms:W3CDTF">2013-09-18T21:00:03Z</dcterms:created>
  <dcterms:modified xsi:type="dcterms:W3CDTF">2024-11-13T01:26:23Z</dcterms:modified>
  <cp:category/>
</cp:coreProperties>
</file>